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E"/>
    <a:srgbClr val="413154"/>
    <a:srgbClr val="F3F2F7"/>
    <a:srgbClr val="E6E0EE"/>
    <a:srgbClr val="A99A63"/>
    <a:srgbClr val="093D19"/>
    <a:srgbClr val="CEAD56"/>
    <a:srgbClr val="EAD9A4"/>
    <a:srgbClr val="055031"/>
    <a:srgbClr val="AC8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オープンセミナ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0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29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14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69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90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6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01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85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9DCB43E-25B0-44A4-A853-98AD57F80B60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D3F9D51-545B-4772-92E1-0BCE09D26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9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6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contents.sato-group-sr.com/public/application/add/19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7D842-D698-7547-1697-3C694B01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737E33A-903C-946E-164F-790D4B96929E}"/>
              </a:ext>
            </a:extLst>
          </p:cNvPr>
          <p:cNvSpPr/>
          <p:nvPr/>
        </p:nvSpPr>
        <p:spPr>
          <a:xfrm>
            <a:off x="-13130" y="6924031"/>
            <a:ext cx="6903310" cy="2978183"/>
          </a:xfrm>
          <a:prstGeom prst="rect">
            <a:avLst/>
          </a:prstGeom>
          <a:solidFill>
            <a:srgbClr val="F3F2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B7AD4ED-D0F1-E29A-9EB8-20DFFFF1D7B3}"/>
              </a:ext>
            </a:extLst>
          </p:cNvPr>
          <p:cNvSpPr/>
          <p:nvPr/>
        </p:nvSpPr>
        <p:spPr>
          <a:xfrm>
            <a:off x="-13130" y="4952016"/>
            <a:ext cx="6903310" cy="2685595"/>
          </a:xfrm>
          <a:prstGeom prst="rect">
            <a:avLst/>
          </a:prstGeom>
          <a:solidFill>
            <a:srgbClr val="E6E0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4" name="二等辺三角形 243">
            <a:extLst>
              <a:ext uri="{FF2B5EF4-FFF2-40B4-BE49-F238E27FC236}">
                <a16:creationId xmlns:a16="http://schemas.microsoft.com/office/drawing/2014/main" id="{442360A6-D82E-1BAA-5A7E-355B029C4A7A}"/>
              </a:ext>
            </a:extLst>
          </p:cNvPr>
          <p:cNvSpPr/>
          <p:nvPr/>
        </p:nvSpPr>
        <p:spPr>
          <a:xfrm rot="12600000" flipH="1">
            <a:off x="1797064" y="1919667"/>
            <a:ext cx="567182" cy="488950"/>
          </a:xfrm>
          <a:prstGeom prst="triangle">
            <a:avLst/>
          </a:prstGeom>
          <a:solidFill>
            <a:srgbClr val="DEE3E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二等辺三角形 188">
            <a:extLst>
              <a:ext uri="{FF2B5EF4-FFF2-40B4-BE49-F238E27FC236}">
                <a16:creationId xmlns:a16="http://schemas.microsoft.com/office/drawing/2014/main" id="{26184DCA-549A-03D5-487F-CD48E6CDD599}"/>
              </a:ext>
            </a:extLst>
          </p:cNvPr>
          <p:cNvSpPr/>
          <p:nvPr/>
        </p:nvSpPr>
        <p:spPr>
          <a:xfrm rot="16200000" flipH="1">
            <a:off x="1579199" y="-621998"/>
            <a:ext cx="567182" cy="488950"/>
          </a:xfrm>
          <a:prstGeom prst="triangle">
            <a:avLst/>
          </a:prstGeom>
          <a:solidFill>
            <a:srgbClr val="DEE3E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548FC-80FB-4E74-0A9B-D908B06483FD}"/>
              </a:ext>
            </a:extLst>
          </p:cNvPr>
          <p:cNvSpPr/>
          <p:nvPr/>
        </p:nvSpPr>
        <p:spPr>
          <a:xfrm>
            <a:off x="3974084" y="9106412"/>
            <a:ext cx="2364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+mn-ea"/>
              </a:rPr>
              <a:t>SATO</a:t>
            </a:r>
            <a:r>
              <a:rPr lang="ja-JP" altLang="en-US" sz="1400" b="1" dirty="0">
                <a:latin typeface="+mn-ea"/>
              </a:rPr>
              <a:t>社会保険労務士法人</a:t>
            </a:r>
            <a:endParaRPr lang="en-US" altLang="ja-JP" sz="1400" b="1" dirty="0">
              <a:latin typeface="+mn-ea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16D27E10-C554-3A01-AD04-324EF318FC3B}"/>
              </a:ext>
            </a:extLst>
          </p:cNvPr>
          <p:cNvSpPr/>
          <p:nvPr/>
        </p:nvSpPr>
        <p:spPr>
          <a:xfrm>
            <a:off x="2849180" y="-32266144"/>
            <a:ext cx="1422259" cy="2358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8FC352E-B102-2E9A-695E-236CDCE598C6}"/>
              </a:ext>
            </a:extLst>
          </p:cNvPr>
          <p:cNvSpPr/>
          <p:nvPr/>
        </p:nvSpPr>
        <p:spPr>
          <a:xfrm>
            <a:off x="-13130" y="2412905"/>
            <a:ext cx="6848475" cy="65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選手として頂点を知る男が、次に挑んだのは“経営”だった。</a:t>
            </a:r>
          </a:p>
          <a:p>
            <a:pPr algn="ctr">
              <a:lnSpc>
                <a:spcPts val="2200"/>
              </a:lnSpc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折茂武彦は、いかにしてクラブをトップへ導いたのか。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30F8541-FFB7-A196-C994-35A3108F274D}"/>
              </a:ext>
            </a:extLst>
          </p:cNvPr>
          <p:cNvSpPr/>
          <p:nvPr/>
        </p:nvSpPr>
        <p:spPr>
          <a:xfrm>
            <a:off x="3010312" y="42105056"/>
            <a:ext cx="1422259" cy="2358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9CCD279A-F00C-3DAF-175A-EACB87560CB7}"/>
              </a:ext>
            </a:extLst>
          </p:cNvPr>
          <p:cNvSpPr/>
          <p:nvPr/>
        </p:nvSpPr>
        <p:spPr>
          <a:xfrm>
            <a:off x="0" y="3786"/>
            <a:ext cx="6858000" cy="686320"/>
          </a:xfrm>
          <a:prstGeom prst="roundRect">
            <a:avLst>
              <a:gd name="adj" fmla="val 0"/>
            </a:avLst>
          </a:prstGeom>
          <a:solidFill>
            <a:srgbClr val="AC8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BF9F96E-2DA1-D74C-379E-75750EE7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0" y="186396"/>
            <a:ext cx="927194" cy="305776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10DC7AD-139B-5EB7-4212-AF924319D0CD}"/>
              </a:ext>
            </a:extLst>
          </p:cNvPr>
          <p:cNvSpPr txBox="1"/>
          <p:nvPr/>
        </p:nvSpPr>
        <p:spPr>
          <a:xfrm>
            <a:off x="1651033" y="170007"/>
            <a:ext cx="578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SATO INTERNATIONAL GROUP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オープンセミナー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617E207-AB43-5BCC-6CD3-17AB07248177}"/>
              </a:ext>
            </a:extLst>
          </p:cNvPr>
          <p:cNvGrpSpPr/>
          <p:nvPr/>
        </p:nvGrpSpPr>
        <p:grpSpPr>
          <a:xfrm>
            <a:off x="4091409" y="9580118"/>
            <a:ext cx="2555184" cy="261610"/>
            <a:chOff x="4228608" y="9504471"/>
            <a:chExt cx="2555184" cy="261610"/>
          </a:xfrm>
        </p:grpSpPr>
        <p:pic>
          <p:nvPicPr>
            <p:cNvPr id="81" name="グラフィックス 80" descr="封筒">
              <a:extLst>
                <a:ext uri="{FF2B5EF4-FFF2-40B4-BE49-F238E27FC236}">
                  <a16:creationId xmlns:a16="http://schemas.microsoft.com/office/drawing/2014/main" id="{0A2F3CB7-B3C6-7211-E35A-DC89C9800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28608" y="9534164"/>
              <a:ext cx="217628" cy="217628"/>
            </a:xfrm>
            <a:prstGeom prst="rect">
              <a:avLst/>
            </a:prstGeom>
          </p:spPr>
        </p:pic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284E32C1-9043-350D-3A5B-BA5E1AF123CE}"/>
                </a:ext>
              </a:extLst>
            </p:cNvPr>
            <p:cNvSpPr/>
            <p:nvPr/>
          </p:nvSpPr>
          <p:spPr>
            <a:xfrm>
              <a:off x="4404586" y="9504471"/>
              <a:ext cx="237920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/>
                <a:t>sapporo-seminar@sato-group.com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FEF3E5AA-6925-31C6-0220-D98EE6AFDCBF}"/>
              </a:ext>
            </a:extLst>
          </p:cNvPr>
          <p:cNvGrpSpPr/>
          <p:nvPr/>
        </p:nvGrpSpPr>
        <p:grpSpPr>
          <a:xfrm>
            <a:off x="4122141" y="9373247"/>
            <a:ext cx="2392162" cy="261610"/>
            <a:chOff x="2702969" y="9508049"/>
            <a:chExt cx="2392162" cy="261610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0EEDA45-F40E-E2DC-95B6-9896EC698B03}"/>
                </a:ext>
              </a:extLst>
            </p:cNvPr>
            <p:cNvSpPr/>
            <p:nvPr/>
          </p:nvSpPr>
          <p:spPr>
            <a:xfrm>
              <a:off x="2874486" y="9508049"/>
              <a:ext cx="10834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/>
                <a:t>011-350-5105</a:t>
              </a:r>
            </a:p>
          </p:txBody>
        </p:sp>
        <p:pic>
          <p:nvPicPr>
            <p:cNvPr id="84" name="グラフィックス 83" descr="受話器">
              <a:extLst>
                <a:ext uri="{FF2B5EF4-FFF2-40B4-BE49-F238E27FC236}">
                  <a16:creationId xmlns:a16="http://schemas.microsoft.com/office/drawing/2014/main" id="{0FD7B2A0-37C7-67A8-C0AA-5862879D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02969" y="9554228"/>
              <a:ext cx="171517" cy="171517"/>
            </a:xfrm>
            <a:prstGeom prst="rect">
              <a:avLst/>
            </a:prstGeom>
          </p:spPr>
        </p:pic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D244E65-B5A8-14B8-FC1A-745AAC40FA8C}"/>
                </a:ext>
              </a:extLst>
            </p:cNvPr>
            <p:cNvSpPr/>
            <p:nvPr/>
          </p:nvSpPr>
          <p:spPr>
            <a:xfrm>
              <a:off x="3781778" y="9508049"/>
              <a:ext cx="131335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ja-JP" sz="1100" dirty="0"/>
            </a:p>
          </p:txBody>
        </p:sp>
      </p:grp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071B3EA0-4CE4-EF84-4412-547DD6F1F4D7}"/>
              </a:ext>
            </a:extLst>
          </p:cNvPr>
          <p:cNvGrpSpPr/>
          <p:nvPr/>
        </p:nvGrpSpPr>
        <p:grpSpPr>
          <a:xfrm>
            <a:off x="4048125" y="3462328"/>
            <a:ext cx="2598471" cy="1063179"/>
            <a:chOff x="4317433" y="2681424"/>
            <a:chExt cx="2044775" cy="1253851"/>
          </a:xfrm>
        </p:grpSpPr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CA132163-5FCA-4379-2A53-D0EC3E43760C}"/>
                </a:ext>
              </a:extLst>
            </p:cNvPr>
            <p:cNvSpPr/>
            <p:nvPr/>
          </p:nvSpPr>
          <p:spPr>
            <a:xfrm>
              <a:off x="4317435" y="2681424"/>
              <a:ext cx="2044773" cy="582805"/>
            </a:xfrm>
            <a:prstGeom prst="roundRect">
              <a:avLst>
                <a:gd name="adj" fmla="val 12791"/>
              </a:avLst>
            </a:prstGeom>
            <a:solidFill>
              <a:srgbClr val="EAD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E6A20C8-78BF-8C92-390E-E2F7CCD94392}"/>
                </a:ext>
              </a:extLst>
            </p:cNvPr>
            <p:cNvSpPr/>
            <p:nvPr/>
          </p:nvSpPr>
          <p:spPr>
            <a:xfrm>
              <a:off x="4317433" y="2769665"/>
              <a:ext cx="2044774" cy="4718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2000" b="1" spc="300" dirty="0">
                  <a:solidFill>
                    <a:srgbClr val="002060"/>
                  </a:solidFill>
                </a:rPr>
                <a:t>ZOOM</a:t>
              </a:r>
              <a:r>
                <a:rPr lang="ja-JP" altLang="en-US" sz="2000" b="1" spc="300" dirty="0">
                  <a:solidFill>
                    <a:srgbClr val="002060"/>
                  </a:solidFill>
                </a:rPr>
                <a:t>ウェビナー</a:t>
              </a:r>
            </a:p>
          </p:txBody>
        </p:sp>
        <p:sp>
          <p:nvSpPr>
            <p:cNvPr id="128" name="四角形: 角を丸くする 127">
              <a:extLst>
                <a:ext uri="{FF2B5EF4-FFF2-40B4-BE49-F238E27FC236}">
                  <a16:creationId xmlns:a16="http://schemas.microsoft.com/office/drawing/2014/main" id="{DD0FF392-D0DF-AC39-8702-F242F450242D}"/>
                </a:ext>
              </a:extLst>
            </p:cNvPr>
            <p:cNvSpPr/>
            <p:nvPr/>
          </p:nvSpPr>
          <p:spPr>
            <a:xfrm>
              <a:off x="4317435" y="3352469"/>
              <a:ext cx="2044773" cy="582806"/>
            </a:xfrm>
            <a:prstGeom prst="roundRect">
              <a:avLst>
                <a:gd name="adj" fmla="val 12791"/>
              </a:avLst>
            </a:prstGeom>
            <a:solidFill>
              <a:srgbClr val="EAD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454FE11F-312F-2365-E6D5-4C8A4A06FAAF}"/>
                </a:ext>
              </a:extLst>
            </p:cNvPr>
            <p:cNvSpPr/>
            <p:nvPr/>
          </p:nvSpPr>
          <p:spPr>
            <a:xfrm>
              <a:off x="4317433" y="3424810"/>
              <a:ext cx="2044773" cy="4718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2000" b="1" spc="300" dirty="0">
                  <a:solidFill>
                    <a:srgbClr val="002060"/>
                  </a:solidFill>
                </a:rPr>
                <a:t>参加費無料</a:t>
              </a: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B6DF9F-7659-4772-2760-90E2AC3639E3}"/>
              </a:ext>
            </a:extLst>
          </p:cNvPr>
          <p:cNvSpPr/>
          <p:nvPr/>
        </p:nvSpPr>
        <p:spPr>
          <a:xfrm>
            <a:off x="0" y="690106"/>
            <a:ext cx="6869162" cy="1579114"/>
          </a:xfrm>
          <a:prstGeom prst="rect">
            <a:avLst/>
          </a:prstGeom>
          <a:solidFill>
            <a:srgbClr val="0550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5B2E9F9-2F68-A4AB-43E5-43366A4ED100}"/>
              </a:ext>
            </a:extLst>
          </p:cNvPr>
          <p:cNvGrpSpPr/>
          <p:nvPr/>
        </p:nvGrpSpPr>
        <p:grpSpPr>
          <a:xfrm>
            <a:off x="281818" y="762843"/>
            <a:ext cx="6660345" cy="782144"/>
            <a:chOff x="-4155769" y="533483"/>
            <a:chExt cx="6660345" cy="782144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6B0F603-525F-CA72-29AF-72713D0B3A06}"/>
                </a:ext>
              </a:extLst>
            </p:cNvPr>
            <p:cNvSpPr txBox="1"/>
            <p:nvPr/>
          </p:nvSpPr>
          <p:spPr>
            <a:xfrm>
              <a:off x="-4144607" y="576963"/>
              <a:ext cx="66491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200" b="1" dirty="0">
                  <a:solidFill>
                    <a:srgbClr val="093D19"/>
                  </a:solidFill>
                </a:rPr>
                <a:t>北海道のために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48C458E-96A7-47AE-9A8D-B7E7EE5BF752}"/>
                </a:ext>
              </a:extLst>
            </p:cNvPr>
            <p:cNvSpPr txBox="1"/>
            <p:nvPr/>
          </p:nvSpPr>
          <p:spPr>
            <a:xfrm>
              <a:off x="-4155769" y="533483"/>
              <a:ext cx="44034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200" b="1" dirty="0">
                  <a:solidFill>
                    <a:srgbClr val="CEAD56"/>
                  </a:solidFill>
                </a:rPr>
                <a:t>北海道のために</a:t>
              </a:r>
            </a:p>
          </p:txBody>
        </p:sp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83677F21-4B28-F763-2419-93595BF8BF93}"/>
              </a:ext>
            </a:extLst>
          </p:cNvPr>
          <p:cNvGrpSpPr/>
          <p:nvPr/>
        </p:nvGrpSpPr>
        <p:grpSpPr>
          <a:xfrm>
            <a:off x="180457" y="1457596"/>
            <a:ext cx="6874228" cy="704989"/>
            <a:chOff x="-5058097" y="1219533"/>
            <a:chExt cx="6874228" cy="704989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049F6CD-2031-80CE-B689-D08DBC0FD302}"/>
                </a:ext>
              </a:extLst>
            </p:cNvPr>
            <p:cNvSpPr txBox="1"/>
            <p:nvPr/>
          </p:nvSpPr>
          <p:spPr>
            <a:xfrm>
              <a:off x="-5049833" y="1262802"/>
              <a:ext cx="686596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093D19"/>
                  </a:solidFill>
                </a:rPr>
                <a:t>～選手として、経営者として～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35D7F0D-8295-9CA0-1AA4-F778EAD71D57}"/>
                </a:ext>
              </a:extLst>
            </p:cNvPr>
            <p:cNvSpPr txBox="1"/>
            <p:nvPr/>
          </p:nvSpPr>
          <p:spPr>
            <a:xfrm>
              <a:off x="-5058097" y="1219533"/>
              <a:ext cx="6647031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CEAD56"/>
                  </a:solidFill>
                </a:rPr>
                <a:t>～選手として、経営者として～</a:t>
              </a:r>
            </a:p>
          </p:txBody>
        </p:sp>
      </p:grp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08A61DA5-25E7-7BB6-FF74-E7CAE40CA9DD}"/>
              </a:ext>
            </a:extLst>
          </p:cNvPr>
          <p:cNvSpPr/>
          <p:nvPr/>
        </p:nvSpPr>
        <p:spPr>
          <a:xfrm>
            <a:off x="74209" y="3233934"/>
            <a:ext cx="6709584" cy="1550750"/>
          </a:xfrm>
          <a:prstGeom prst="rect">
            <a:avLst/>
          </a:prstGeom>
          <a:noFill/>
          <a:ln w="25400">
            <a:solidFill>
              <a:srgbClr val="A99A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5018D7F4-34F5-B33B-0D30-8CDCD2C8EF9A}"/>
              </a:ext>
            </a:extLst>
          </p:cNvPr>
          <p:cNvSpPr/>
          <p:nvPr/>
        </p:nvSpPr>
        <p:spPr>
          <a:xfrm>
            <a:off x="135204" y="3293935"/>
            <a:ext cx="6587589" cy="1432332"/>
          </a:xfrm>
          <a:prstGeom prst="rect">
            <a:avLst/>
          </a:prstGeom>
          <a:noFill/>
          <a:ln w="25400">
            <a:solidFill>
              <a:srgbClr val="A99A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4" name="図 253">
            <a:extLst>
              <a:ext uri="{FF2B5EF4-FFF2-40B4-BE49-F238E27FC236}">
                <a16:creationId xmlns:a16="http://schemas.microsoft.com/office/drawing/2014/main" id="{B62AA2BB-ABD7-F1F8-D91F-CD402B504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5" t="31446" r="9265" b="27231"/>
          <a:stretch>
            <a:fillRect/>
          </a:stretch>
        </p:blipFill>
        <p:spPr>
          <a:xfrm rot="16200000">
            <a:off x="3235376" y="5172011"/>
            <a:ext cx="3805061" cy="336029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A1885A6-E30A-5730-6505-2740B202C9F4}"/>
              </a:ext>
            </a:extLst>
          </p:cNvPr>
          <p:cNvSpPr txBox="1"/>
          <p:nvPr/>
        </p:nvSpPr>
        <p:spPr>
          <a:xfrm>
            <a:off x="1016021" y="5360814"/>
            <a:ext cx="1455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お り も　 た け ひ こ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1EC093A-C20D-5D25-8B44-DA84DB7E9CB9}"/>
              </a:ext>
            </a:extLst>
          </p:cNvPr>
          <p:cNvGrpSpPr/>
          <p:nvPr/>
        </p:nvGrpSpPr>
        <p:grpSpPr>
          <a:xfrm>
            <a:off x="62787" y="5076192"/>
            <a:ext cx="869085" cy="334714"/>
            <a:chOff x="1905031" y="6398270"/>
            <a:chExt cx="869085" cy="334714"/>
          </a:xfrm>
        </p:grpSpPr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054DDB03-2444-83BE-B1C7-1571C3FBC00F}"/>
                </a:ext>
              </a:extLst>
            </p:cNvPr>
            <p:cNvSpPr txBox="1"/>
            <p:nvPr/>
          </p:nvSpPr>
          <p:spPr>
            <a:xfrm>
              <a:off x="1905031" y="6398270"/>
              <a:ext cx="735670" cy="327020"/>
            </a:xfrm>
            <a:prstGeom prst="roundRect">
              <a:avLst>
                <a:gd name="adj" fmla="val 12523"/>
              </a:avLst>
            </a:prstGeom>
            <a:solidFill>
              <a:srgbClr val="44546A"/>
            </a:solidFill>
          </p:spPr>
          <p:txBody>
            <a:bodyPr wrap="square" lIns="144000" tIns="72000" rtlCol="0">
              <a:spAutoFit/>
            </a:bodyPr>
            <a:lstStyle/>
            <a:p>
              <a:pPr algn="ctr"/>
              <a:endParaRPr kumimoji="1" lang="ja-JP" altLang="en-US" sz="1200" b="1" spc="600" dirty="0">
                <a:solidFill>
                  <a:schemeClr val="bg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03A12AD-C999-235D-D6A1-39CDE7D1FEF3}"/>
                </a:ext>
              </a:extLst>
            </p:cNvPr>
            <p:cNvSpPr txBox="1"/>
            <p:nvPr/>
          </p:nvSpPr>
          <p:spPr>
            <a:xfrm>
              <a:off x="1972467" y="6425207"/>
              <a:ext cx="801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spc="600" dirty="0">
                  <a:solidFill>
                    <a:schemeClr val="bg1"/>
                  </a:solidFill>
                </a:rPr>
                <a:t>講師</a:t>
              </a:r>
            </a:p>
          </p:txBody>
        </p:sp>
      </p:grpSp>
      <p:grpSp>
        <p:nvGrpSpPr>
          <p:cNvPr id="270" name="グループ化 269">
            <a:extLst>
              <a:ext uri="{FF2B5EF4-FFF2-40B4-BE49-F238E27FC236}">
                <a16:creationId xmlns:a16="http://schemas.microsoft.com/office/drawing/2014/main" id="{EC2F6801-B63C-65D0-F698-BA3E11B572BE}"/>
              </a:ext>
            </a:extLst>
          </p:cNvPr>
          <p:cNvGrpSpPr/>
          <p:nvPr/>
        </p:nvGrpSpPr>
        <p:grpSpPr>
          <a:xfrm>
            <a:off x="233406" y="3390542"/>
            <a:ext cx="6635756" cy="2582285"/>
            <a:chOff x="233406" y="4690110"/>
            <a:chExt cx="6635756" cy="258228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D88F119-6C88-D658-A856-04DD552720B9}"/>
                </a:ext>
              </a:extLst>
            </p:cNvPr>
            <p:cNvSpPr/>
            <p:nvPr/>
          </p:nvSpPr>
          <p:spPr>
            <a:xfrm>
              <a:off x="1658390" y="6851965"/>
              <a:ext cx="5210772" cy="287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endParaRPr lang="en-US" altLang="ja-JP" sz="1100" dirty="0"/>
            </a:p>
          </p:txBody>
        </p:sp>
        <p:sp>
          <p:nvSpPr>
            <p:cNvPr id="232" name="正方形/長方形 231">
              <a:extLst>
                <a:ext uri="{FF2B5EF4-FFF2-40B4-BE49-F238E27FC236}">
                  <a16:creationId xmlns:a16="http://schemas.microsoft.com/office/drawing/2014/main" id="{3A2BAB59-F56D-0AC3-E28A-198B7613468D}"/>
                </a:ext>
              </a:extLst>
            </p:cNvPr>
            <p:cNvSpPr/>
            <p:nvPr/>
          </p:nvSpPr>
          <p:spPr>
            <a:xfrm>
              <a:off x="233406" y="4690110"/>
              <a:ext cx="9411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/>
                <a:t>日　時</a:t>
              </a:r>
            </a:p>
          </p:txBody>
        </p:sp>
        <p:sp>
          <p:nvSpPr>
            <p:cNvPr id="234" name="正方形/長方形 233">
              <a:extLst>
                <a:ext uri="{FF2B5EF4-FFF2-40B4-BE49-F238E27FC236}">
                  <a16:creationId xmlns:a16="http://schemas.microsoft.com/office/drawing/2014/main" id="{2ADED438-22A7-3FA3-A18C-2CA251B311BC}"/>
                </a:ext>
              </a:extLst>
            </p:cNvPr>
            <p:cNvSpPr/>
            <p:nvPr/>
          </p:nvSpPr>
          <p:spPr>
            <a:xfrm>
              <a:off x="360956" y="4998076"/>
              <a:ext cx="38468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b="1" dirty="0"/>
                <a:t>2026</a:t>
              </a:r>
              <a:r>
                <a:rPr lang="ja-JP" altLang="en-US" sz="2800" b="1" dirty="0"/>
                <a:t>年</a:t>
              </a:r>
              <a:r>
                <a:rPr lang="en-US" altLang="ja-JP" sz="2800" b="1" dirty="0"/>
                <a:t>3</a:t>
              </a:r>
              <a:r>
                <a:rPr lang="ja-JP" altLang="en-US" sz="2800" b="1" dirty="0"/>
                <a:t>月</a:t>
              </a:r>
              <a:r>
                <a:rPr lang="en-US" altLang="ja-JP" sz="2800" b="1" dirty="0"/>
                <a:t>13</a:t>
              </a:r>
              <a:r>
                <a:rPr lang="ja-JP" altLang="en-US" sz="2800" b="1" dirty="0"/>
                <a:t>日</a:t>
              </a:r>
              <a:r>
                <a:rPr lang="en-US" altLang="ja-JP" sz="2800" b="1" dirty="0"/>
                <a:t>(</a:t>
              </a:r>
              <a:r>
                <a:rPr lang="ja-JP" altLang="en-US" sz="2800" b="1" dirty="0"/>
                <a:t>金</a:t>
              </a:r>
              <a:r>
                <a:rPr lang="en-US" altLang="ja-JP" sz="2800" b="1" dirty="0"/>
                <a:t>)</a:t>
              </a:r>
              <a:endParaRPr lang="ja-JP" altLang="en-US" sz="2800" b="1" dirty="0"/>
            </a:p>
          </p:txBody>
        </p:sp>
        <p:sp>
          <p:nvSpPr>
            <p:cNvPr id="235" name="正方形/長方形 234">
              <a:extLst>
                <a:ext uri="{FF2B5EF4-FFF2-40B4-BE49-F238E27FC236}">
                  <a16:creationId xmlns:a16="http://schemas.microsoft.com/office/drawing/2014/main" id="{F87BF18D-8611-9A6A-1852-E2F22BB6167F}"/>
                </a:ext>
              </a:extLst>
            </p:cNvPr>
            <p:cNvSpPr/>
            <p:nvPr/>
          </p:nvSpPr>
          <p:spPr>
            <a:xfrm>
              <a:off x="693780" y="5425308"/>
              <a:ext cx="26493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b="1" dirty="0"/>
                <a:t>17:00 </a:t>
              </a:r>
              <a:r>
                <a:rPr lang="ja-JP" altLang="en-US" sz="2800" b="1" dirty="0"/>
                <a:t>～ </a:t>
              </a:r>
              <a:r>
                <a:rPr lang="en-US" altLang="ja-JP" sz="2800" b="1" dirty="0"/>
                <a:t>18:30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2EFF4E4-24B2-B07A-6B97-ED146361F038}"/>
                </a:ext>
              </a:extLst>
            </p:cNvPr>
            <p:cNvSpPr/>
            <p:nvPr/>
          </p:nvSpPr>
          <p:spPr>
            <a:xfrm>
              <a:off x="932069" y="6810730"/>
              <a:ext cx="20873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b="1" dirty="0"/>
                <a:t>折茂 武彦 </a:t>
              </a:r>
              <a:r>
                <a:rPr lang="ja-JP" altLang="en-US" b="1" dirty="0"/>
                <a:t>氏</a:t>
              </a:r>
            </a:p>
          </p:txBody>
        </p:sp>
        <p:sp>
          <p:nvSpPr>
            <p:cNvPr id="243" name="正方形/長方形 242">
              <a:extLst>
                <a:ext uri="{FF2B5EF4-FFF2-40B4-BE49-F238E27FC236}">
                  <a16:creationId xmlns:a16="http://schemas.microsoft.com/office/drawing/2014/main" id="{AEFA7145-CB4B-985B-9E39-705210778705}"/>
                </a:ext>
              </a:extLst>
            </p:cNvPr>
            <p:cNvSpPr/>
            <p:nvPr/>
          </p:nvSpPr>
          <p:spPr>
            <a:xfrm>
              <a:off x="735151" y="6395003"/>
              <a:ext cx="27688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b="1" dirty="0"/>
                <a:t>レバンガ北海道 代表取締役社長</a:t>
              </a:r>
            </a:p>
          </p:txBody>
        </p:sp>
      </p:grp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FC917EE-16B6-A266-8DD9-01567F2D0841}"/>
              </a:ext>
            </a:extLst>
          </p:cNvPr>
          <p:cNvCxnSpPr>
            <a:cxnSpLocks/>
          </p:cNvCxnSpPr>
          <p:nvPr/>
        </p:nvCxnSpPr>
        <p:spPr>
          <a:xfrm>
            <a:off x="-13130" y="9018155"/>
            <a:ext cx="6903310" cy="18207"/>
          </a:xfrm>
          <a:prstGeom prst="line">
            <a:avLst/>
          </a:prstGeom>
          <a:ln w="31750">
            <a:solidFill>
              <a:srgbClr val="413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F4B19F9-7BB8-9B49-C41C-14262564FAA6}"/>
              </a:ext>
            </a:extLst>
          </p:cNvPr>
          <p:cNvGrpSpPr/>
          <p:nvPr/>
        </p:nvGrpSpPr>
        <p:grpSpPr>
          <a:xfrm>
            <a:off x="349627" y="9119624"/>
            <a:ext cx="1694320" cy="276999"/>
            <a:chOff x="202034" y="9237814"/>
            <a:chExt cx="1694320" cy="276999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352B992-11B7-8EB4-34A3-3053C72A0A16}"/>
                </a:ext>
              </a:extLst>
            </p:cNvPr>
            <p:cNvSpPr txBox="1"/>
            <p:nvPr/>
          </p:nvSpPr>
          <p:spPr>
            <a:xfrm>
              <a:off x="202034" y="9237814"/>
              <a:ext cx="1584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お申込みフォーム</a:t>
              </a:r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A1DB73EA-E802-C024-1923-DB794E65D076}"/>
                </a:ext>
              </a:extLst>
            </p:cNvPr>
            <p:cNvSpPr/>
            <p:nvPr/>
          </p:nvSpPr>
          <p:spPr>
            <a:xfrm rot="5400000">
              <a:off x="1580731" y="9313530"/>
              <a:ext cx="158544" cy="105634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二等辺三角形 52">
              <a:extLst>
                <a:ext uri="{FF2B5EF4-FFF2-40B4-BE49-F238E27FC236}">
                  <a16:creationId xmlns:a16="http://schemas.microsoft.com/office/drawing/2014/main" id="{78B6D91E-F6B3-EA5D-61CA-CEF6D1DE151C}"/>
                </a:ext>
              </a:extLst>
            </p:cNvPr>
            <p:cNvSpPr/>
            <p:nvPr/>
          </p:nvSpPr>
          <p:spPr>
            <a:xfrm rot="5400000">
              <a:off x="1764265" y="9313530"/>
              <a:ext cx="158544" cy="105634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E213C74-5FB0-859F-D712-4DE579C07239}"/>
              </a:ext>
            </a:extLst>
          </p:cNvPr>
          <p:cNvSpPr/>
          <p:nvPr/>
        </p:nvSpPr>
        <p:spPr>
          <a:xfrm>
            <a:off x="2615146" y="9111206"/>
            <a:ext cx="739533" cy="739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2B10CD7-D6D1-9A14-E94C-E5F61DE48918}"/>
              </a:ext>
            </a:extLst>
          </p:cNvPr>
          <p:cNvSpPr txBox="1"/>
          <p:nvPr/>
        </p:nvSpPr>
        <p:spPr>
          <a:xfrm>
            <a:off x="28485" y="5969571"/>
            <a:ext cx="34292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1970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年埼玉県出身。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日本大学卒業後、トヨタ自動車</a:t>
            </a:r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現アルバルク東京</a:t>
            </a:r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入団。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2007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年レラカムイ北海道へ移籍。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2011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年レバンガ北海道を創設</a:t>
            </a:r>
            <a:r>
              <a:rPr kumimoji="1" lang="ja-JP" altLang="en-US" sz="11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、選手兼代表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に就任。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日本人選手初のリーグ通算</a:t>
            </a:r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万得点、オールスター最年長</a:t>
            </a:r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MVP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など数々の記録を保持。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2020</a:t>
            </a:r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年に現役引退後、代表取締役社長としてクラブ経営に専念。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FE70C29C-8690-4F84-2743-D1B6BCA1453D}"/>
              </a:ext>
            </a:extLst>
          </p:cNvPr>
          <p:cNvSpPr/>
          <p:nvPr/>
        </p:nvSpPr>
        <p:spPr>
          <a:xfrm>
            <a:off x="-13130" y="7754675"/>
            <a:ext cx="4220956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圧倒的な歴史を築いたバスケットボール界の</a:t>
            </a:r>
            <a:endParaRPr lang="en-US" altLang="ja-JP" sz="11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レジェンド・折茂武彦氏</a:t>
            </a:r>
            <a:endParaRPr lang="en-US" altLang="ja-JP" sz="11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経営という新たな舞台に立った彼が今、</a:t>
            </a:r>
            <a:endParaRPr lang="en-US" altLang="ja-JP" sz="11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何を語るのか。</a:t>
            </a:r>
          </a:p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困難を極めた経験から貫き通した信念は、</a:t>
            </a:r>
          </a:p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これからの時代を切り開く経営者必見の内容です。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948575-9A03-E269-9EBA-864412CBB4DA}"/>
              </a:ext>
            </a:extLst>
          </p:cNvPr>
          <p:cNvSpPr/>
          <p:nvPr/>
        </p:nvSpPr>
        <p:spPr>
          <a:xfrm>
            <a:off x="225717" y="9384881"/>
            <a:ext cx="2379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hlinkClick r:id="rId9"/>
              </a:rPr>
              <a:t>https://contents.sato-group-sr.com/public/application/add/1979</a:t>
            </a:r>
            <a:r>
              <a:rPr lang="en-US" altLang="ja-JP" sz="1000" dirty="0"/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80EBF5-CD89-6F1C-F5D3-27C582B67D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8" y="9157618"/>
            <a:ext cx="646708" cy="6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スマートで洗練">
      <a:majorFont>
        <a:latin typeface="游ゴシック Light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2341</TotalTime>
  <Words>248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ayano-tokui</dc:creator>
  <cp:lastModifiedBy>土屋　杏奈</cp:lastModifiedBy>
  <cp:revision>61</cp:revision>
  <cp:lastPrinted>2026-02-04T04:57:24Z</cp:lastPrinted>
  <dcterms:created xsi:type="dcterms:W3CDTF">2025-01-10T03:34:44Z</dcterms:created>
  <dcterms:modified xsi:type="dcterms:W3CDTF">2026-02-16T04:17:23Z</dcterms:modified>
</cp:coreProperties>
</file>